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4"/>
  </p:notesMasterIdLst>
  <p:sldIdLst>
    <p:sldId id="256" r:id="rId2"/>
    <p:sldId id="273" r:id="rId3"/>
    <p:sldId id="262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3" r:id="rId12"/>
    <p:sldId id="264" r:id="rId13"/>
    <p:sldId id="278" r:id="rId14"/>
    <p:sldId id="279" r:id="rId15"/>
    <p:sldId id="261" r:id="rId16"/>
    <p:sldId id="257" r:id="rId17"/>
    <p:sldId id="258" r:id="rId18"/>
    <p:sldId id="259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28A01-CFF0-4BFB-BDFC-2B572131A68D}" type="datetimeFigureOut">
              <a:rPr lang="tr-TR" smtClean="0"/>
              <a:t>20.06.2020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D1964-23A9-4C28-B898-61BC88804D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688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1964-23A9-4C28-B898-61BC88804D7A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251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June 20,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17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June 20,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1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2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A4FA33D-AEF1-439E-BF25-D5E381E4E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472" y="3969450"/>
            <a:ext cx="4417977" cy="1731656"/>
          </a:xfrm>
        </p:spPr>
        <p:txBody>
          <a:bodyPr>
            <a:normAutofit/>
          </a:bodyPr>
          <a:lstStyle/>
          <a:p>
            <a:pPr algn="ctr"/>
            <a:r>
              <a:rPr lang="tr-TR" sz="1800" b="1" dirty="0">
                <a:solidFill>
                  <a:srgbClr val="FFFFFF"/>
                </a:solidFill>
              </a:rPr>
              <a:t>Mert AYHAN - 161024011</a:t>
            </a:r>
          </a:p>
          <a:p>
            <a:pPr algn="ctr"/>
            <a:r>
              <a:rPr lang="tr-TR" sz="1800" b="1" dirty="0">
                <a:solidFill>
                  <a:srgbClr val="FFFFFF"/>
                </a:solidFill>
              </a:rPr>
              <a:t>Selin ÜNLÜ - 161024016</a:t>
            </a:r>
          </a:p>
          <a:p>
            <a:pPr algn="ctr"/>
            <a:r>
              <a:rPr lang="tr-TR" sz="1800" b="1" dirty="0" err="1">
                <a:solidFill>
                  <a:srgbClr val="FFFFFF"/>
                </a:solidFill>
              </a:rPr>
              <a:t>Beyzanur</a:t>
            </a:r>
            <a:r>
              <a:rPr lang="tr-TR" sz="1800" b="1" dirty="0">
                <a:solidFill>
                  <a:srgbClr val="FFFFFF"/>
                </a:solidFill>
              </a:rPr>
              <a:t> KARAKULAK - 161024056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0626C7D-7486-4451-BB4E-58640D0F2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7" r="11334" b="-1"/>
          <a:stretch/>
        </p:blipFill>
        <p:spPr>
          <a:xfrm>
            <a:off x="4743449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52" y="267517"/>
            <a:ext cx="3651242" cy="228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aşlık 1">
            <a:extLst>
              <a:ext uri="{FF2B5EF4-FFF2-40B4-BE49-F238E27FC236}">
                <a16:creationId xmlns:a16="http://schemas.microsoft.com/office/drawing/2014/main" id="{FDA04D52-17BB-47FB-A750-31C43E961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992" y="1087757"/>
            <a:ext cx="7367466" cy="3805326"/>
          </a:xfrm>
        </p:spPr>
        <p:txBody>
          <a:bodyPr anchor="ctr">
            <a:noAutofit/>
            <a:scene3d>
              <a:camera prst="obliqueTopLef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tr-TR" sz="8600" b="1" dirty="0"/>
              <a:t>TEK KANALLI SES KAYNAĞI AYRIŞTIRICI</a:t>
            </a:r>
            <a:endParaRPr lang="tr-TR" sz="8600" dirty="0"/>
          </a:p>
        </p:txBody>
      </p:sp>
      <p:sp>
        <p:nvSpPr>
          <p:cNvPr id="16" name="Alt Başlık 2">
            <a:extLst>
              <a:ext uri="{FF2B5EF4-FFF2-40B4-BE49-F238E27FC236}">
                <a16:creationId xmlns:a16="http://schemas.microsoft.com/office/drawing/2014/main" id="{900D003C-D7D7-4534-BAC9-EFC2D340AC9A}"/>
              </a:ext>
            </a:extLst>
          </p:cNvPr>
          <p:cNvSpPr txBox="1">
            <a:spLocks/>
          </p:cNvSpPr>
          <p:nvPr/>
        </p:nvSpPr>
        <p:spPr>
          <a:xfrm>
            <a:off x="6182440" y="5649748"/>
            <a:ext cx="4818885" cy="530957"/>
          </a:xfrm>
          <a:prstGeom prst="rect">
            <a:avLst/>
          </a:prstGeom>
        </p:spPr>
        <p:txBody>
          <a:bodyPr vert="horz" wrap="square" lIns="0" tIns="0" rIns="0" bIns="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 ELM 368 - Sayısal İşaret İşleme Laboratuvarı</a:t>
            </a:r>
          </a:p>
        </p:txBody>
      </p:sp>
    </p:spTree>
    <p:extLst>
      <p:ext uri="{BB962C8B-B14F-4D97-AF65-F5344CB8AC3E}">
        <p14:creationId xmlns:p14="http://schemas.microsoft.com/office/powerpoint/2010/main" val="538268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ctrTitle"/>
          </p:nvPr>
        </p:nvSpPr>
        <p:spPr>
          <a:xfrm>
            <a:off x="2552150" y="444431"/>
            <a:ext cx="7588156" cy="1043175"/>
          </a:xfrm>
        </p:spPr>
        <p:txBody>
          <a:bodyPr>
            <a:normAutofit fontScale="90000"/>
          </a:bodyPr>
          <a:lstStyle/>
          <a:p>
            <a:r>
              <a:rPr lang="tr-TR" dirty="0"/>
              <a:t>Programın Algoritması</a:t>
            </a:r>
          </a:p>
        </p:txBody>
      </p:sp>
      <p:sp>
        <p:nvSpPr>
          <p:cNvPr id="5" name="Alt Başlık 2"/>
          <p:cNvSpPr>
            <a:spLocks noGrp="1"/>
          </p:cNvSpPr>
          <p:nvPr>
            <p:ph type="subTitle" idx="1"/>
          </p:nvPr>
        </p:nvSpPr>
        <p:spPr>
          <a:xfrm>
            <a:off x="534062" y="1719624"/>
            <a:ext cx="11230308" cy="4367284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tr-TR" dirty="0"/>
              <a:t>Ses sinyalinin </a:t>
            </a:r>
            <a:r>
              <a:rPr lang="tr-TR" dirty="0" err="1"/>
              <a:t>STFT'si</a:t>
            </a:r>
            <a:r>
              <a:rPr lang="tr-TR" dirty="0"/>
              <a:t> alınarak Time-</a:t>
            </a:r>
            <a:r>
              <a:rPr lang="tr-TR" dirty="0" err="1"/>
              <a:t>Frequency</a:t>
            </a:r>
            <a:r>
              <a:rPr lang="tr-TR" dirty="0"/>
              <a:t> incelemesi yapıldı.</a:t>
            </a:r>
          </a:p>
          <a:p>
            <a:pPr marL="457200" lvl="0" indent="-457200">
              <a:buFont typeface="+mj-lt"/>
              <a:buAutoNum type="arabicPeriod"/>
            </a:pPr>
            <a:r>
              <a:rPr lang="tr-TR" dirty="0" err="1"/>
              <a:t>Soft</a:t>
            </a:r>
            <a:r>
              <a:rPr lang="tr-TR" dirty="0"/>
              <a:t> mask </a:t>
            </a:r>
            <a:r>
              <a:rPr lang="tr-TR" dirty="0" err="1"/>
              <a:t>Nearest</a:t>
            </a:r>
            <a:r>
              <a:rPr lang="tr-TR" dirty="0"/>
              <a:t> </a:t>
            </a:r>
            <a:r>
              <a:rPr lang="tr-TR" dirty="0" err="1"/>
              <a:t>Neighbour</a:t>
            </a:r>
            <a:r>
              <a:rPr lang="tr-TR" dirty="0"/>
              <a:t> </a:t>
            </a:r>
            <a:r>
              <a:rPr lang="tr-TR" dirty="0" err="1"/>
              <a:t>interpolasyonu</a:t>
            </a:r>
            <a:r>
              <a:rPr lang="tr-TR" dirty="0"/>
              <a:t> ile yumuşatılarak maske elde edildi.</a:t>
            </a:r>
          </a:p>
          <a:p>
            <a:pPr marL="457200" lvl="0" indent="-457200">
              <a:buFont typeface="+mj-lt"/>
              <a:buAutoNum type="arabicPeriod"/>
            </a:pPr>
            <a:r>
              <a:rPr lang="tr-TR" dirty="0"/>
              <a:t>Ses sinyalinin </a:t>
            </a:r>
            <a:r>
              <a:rPr lang="tr-TR" dirty="0" err="1"/>
              <a:t>STFT'si</a:t>
            </a:r>
            <a:r>
              <a:rPr lang="tr-TR" dirty="0"/>
              <a:t> üzerine maske uygulanarak insan sesi sinyali tespit edildi.</a:t>
            </a:r>
          </a:p>
          <a:p>
            <a:pPr marL="457200" lvl="0" indent="-457200">
              <a:buFont typeface="+mj-lt"/>
              <a:buAutoNum type="arabicPeriod"/>
            </a:pPr>
            <a:r>
              <a:rPr lang="tr-TR" dirty="0"/>
              <a:t>İnsan sesi sinyali stop </a:t>
            </a:r>
            <a:r>
              <a:rPr lang="tr-TR" dirty="0" err="1"/>
              <a:t>band'i</a:t>
            </a:r>
            <a:r>
              <a:rPr lang="tr-TR" dirty="0"/>
              <a:t> 3200 Hz olan IIR </a:t>
            </a:r>
            <a:r>
              <a:rPr lang="tr-TR" dirty="0" err="1"/>
              <a:t>Butterworth</a:t>
            </a:r>
            <a:r>
              <a:rPr lang="tr-TR" dirty="0"/>
              <a:t> alçak geçiren filtreden geçirildi.</a:t>
            </a:r>
          </a:p>
          <a:p>
            <a:pPr marL="457200" lvl="0" indent="-457200">
              <a:buFont typeface="+mj-lt"/>
              <a:buAutoNum type="arabicPeriod"/>
            </a:pPr>
            <a:r>
              <a:rPr lang="tr-TR" dirty="0"/>
              <a:t>Ardından stop </a:t>
            </a:r>
            <a:r>
              <a:rPr lang="tr-TR" dirty="0" err="1"/>
              <a:t>band'i</a:t>
            </a:r>
            <a:r>
              <a:rPr lang="tr-TR" dirty="0"/>
              <a:t> 300 Hz olan IIR </a:t>
            </a:r>
            <a:r>
              <a:rPr lang="tr-TR" dirty="0" err="1"/>
              <a:t>Butterworth</a:t>
            </a:r>
            <a:r>
              <a:rPr lang="tr-TR" dirty="0"/>
              <a:t> yüksek geçiren filtreden geçirilerek gürültüsüz insan sesi elde edildi.</a:t>
            </a:r>
          </a:p>
        </p:txBody>
      </p:sp>
      <p:pic>
        <p:nvPicPr>
          <p:cNvPr id="6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91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88" y="1351128"/>
            <a:ext cx="6958343" cy="5310921"/>
          </a:xfrm>
          <a:prstGeom prst="rect">
            <a:avLst/>
          </a:prstGeom>
        </p:spPr>
      </p:pic>
      <p:pic>
        <p:nvPicPr>
          <p:cNvPr id="6" name="sample1 (online-audio-converter.com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63220" y="2217762"/>
            <a:ext cx="609600" cy="609600"/>
          </a:xfrm>
          <a:prstGeom prst="rect">
            <a:avLst/>
          </a:prstGeom>
        </p:spPr>
      </p:pic>
      <p:pic>
        <p:nvPicPr>
          <p:cNvPr id="7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 Başlık 2"/>
          <p:cNvSpPr>
            <a:spLocks noGrp="1"/>
          </p:cNvSpPr>
          <p:nvPr>
            <p:ph type="subTitle" idx="1"/>
          </p:nvPr>
        </p:nvSpPr>
        <p:spPr>
          <a:xfrm>
            <a:off x="409706" y="1453663"/>
            <a:ext cx="1758762" cy="420899"/>
          </a:xfrm>
        </p:spPr>
        <p:txBody>
          <a:bodyPr/>
          <a:lstStyle/>
          <a:p>
            <a:r>
              <a:rPr lang="tr-TR" dirty="0"/>
              <a:t>Örnek Ses 1:</a:t>
            </a:r>
          </a:p>
        </p:txBody>
      </p:sp>
      <p:sp>
        <p:nvSpPr>
          <p:cNvPr id="10" name="Başlık 1"/>
          <p:cNvSpPr>
            <a:spLocks noGrp="1"/>
          </p:cNvSpPr>
          <p:nvPr>
            <p:ph type="ctrTitle"/>
          </p:nvPr>
        </p:nvSpPr>
        <p:spPr>
          <a:xfrm>
            <a:off x="334595" y="389841"/>
            <a:ext cx="5679343" cy="1063822"/>
          </a:xfrm>
        </p:spPr>
        <p:txBody>
          <a:bodyPr>
            <a:normAutofit fontScale="90000"/>
          </a:bodyPr>
          <a:lstStyle/>
          <a:p>
            <a:r>
              <a:rPr lang="tr-TR" dirty="0"/>
              <a:t>Filtreden Önce :</a:t>
            </a:r>
          </a:p>
        </p:txBody>
      </p:sp>
    </p:spTree>
    <p:extLst>
      <p:ext uri="{BB962C8B-B14F-4D97-AF65-F5344CB8AC3E}">
        <p14:creationId xmlns:p14="http://schemas.microsoft.com/office/powerpoint/2010/main" val="236594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 txBox="1">
            <a:spLocks/>
          </p:cNvSpPr>
          <p:nvPr/>
        </p:nvSpPr>
        <p:spPr>
          <a:xfrm>
            <a:off x="334595" y="389841"/>
            <a:ext cx="5679343" cy="1063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Filtreden Sonra :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74" y="1241947"/>
            <a:ext cx="6738306" cy="5388414"/>
          </a:xfrm>
          <a:prstGeom prst="rect">
            <a:avLst/>
          </a:prstGeom>
        </p:spPr>
      </p:pic>
      <p:pic>
        <p:nvPicPr>
          <p:cNvPr id="6" name="sample1_filtered (online-audio-converter.com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42701" y="2173406"/>
            <a:ext cx="609600" cy="609600"/>
          </a:xfrm>
          <a:prstGeom prst="rect">
            <a:avLst/>
          </a:prstGeom>
        </p:spPr>
      </p:pic>
      <p:pic>
        <p:nvPicPr>
          <p:cNvPr id="7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 Başlık 2"/>
          <p:cNvSpPr>
            <a:spLocks noGrp="1"/>
          </p:cNvSpPr>
          <p:nvPr>
            <p:ph type="subTitle" idx="1"/>
          </p:nvPr>
        </p:nvSpPr>
        <p:spPr>
          <a:xfrm>
            <a:off x="409706" y="1453663"/>
            <a:ext cx="1758762" cy="420899"/>
          </a:xfrm>
        </p:spPr>
        <p:txBody>
          <a:bodyPr/>
          <a:lstStyle/>
          <a:p>
            <a:r>
              <a:rPr lang="tr-TR" dirty="0"/>
              <a:t>Örnek Ses 1:</a:t>
            </a:r>
          </a:p>
        </p:txBody>
      </p:sp>
    </p:spTree>
    <p:extLst>
      <p:ext uri="{BB962C8B-B14F-4D97-AF65-F5344CB8AC3E}">
        <p14:creationId xmlns:p14="http://schemas.microsoft.com/office/powerpoint/2010/main" val="252540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3"/>
          <a:stretch/>
        </p:blipFill>
        <p:spPr>
          <a:xfrm>
            <a:off x="-9527" y="1372791"/>
            <a:ext cx="5905360" cy="147658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8"/>
          <a:stretch/>
        </p:blipFill>
        <p:spPr>
          <a:xfrm>
            <a:off x="0" y="3378890"/>
            <a:ext cx="5895833" cy="147658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8"/>
          <a:stretch/>
        </p:blipFill>
        <p:spPr>
          <a:xfrm>
            <a:off x="0" y="5358998"/>
            <a:ext cx="5895833" cy="147658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/>
          <a:stretch/>
        </p:blipFill>
        <p:spPr>
          <a:xfrm>
            <a:off x="6291618" y="1372790"/>
            <a:ext cx="5940190" cy="147658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2578"/>
          <a:stretch/>
        </p:blipFill>
        <p:spPr>
          <a:xfrm>
            <a:off x="6238736" y="3391451"/>
            <a:ext cx="5948718" cy="147658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/>
          <a:stretch/>
        </p:blipFill>
        <p:spPr>
          <a:xfrm>
            <a:off x="6291618" y="5357981"/>
            <a:ext cx="5940190" cy="1476581"/>
          </a:xfrm>
          <a:prstGeom prst="rect">
            <a:avLst/>
          </a:prstGeom>
        </p:spPr>
      </p:pic>
      <p:sp>
        <p:nvSpPr>
          <p:cNvPr id="10" name="Alt Başlık 2"/>
          <p:cNvSpPr>
            <a:spLocks noGrp="1"/>
          </p:cNvSpPr>
          <p:nvPr>
            <p:ph type="subTitle" idx="1"/>
          </p:nvPr>
        </p:nvSpPr>
        <p:spPr>
          <a:xfrm>
            <a:off x="81888" y="870003"/>
            <a:ext cx="3546618" cy="475491"/>
          </a:xfrm>
        </p:spPr>
        <p:txBody>
          <a:bodyPr/>
          <a:lstStyle/>
          <a:p>
            <a:r>
              <a:rPr lang="tr-TR" dirty="0"/>
              <a:t>Zaman Uzayında Ses İşareti</a:t>
            </a:r>
          </a:p>
        </p:txBody>
      </p:sp>
      <p:sp>
        <p:nvSpPr>
          <p:cNvPr id="11" name="Alt Başlık 2"/>
          <p:cNvSpPr txBox="1">
            <a:spLocks/>
          </p:cNvSpPr>
          <p:nvPr/>
        </p:nvSpPr>
        <p:spPr>
          <a:xfrm>
            <a:off x="0" y="2946523"/>
            <a:ext cx="3724038" cy="47549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Frekans Uzayında Ses İşareti</a:t>
            </a:r>
          </a:p>
        </p:txBody>
      </p:sp>
      <p:sp>
        <p:nvSpPr>
          <p:cNvPr id="12" name="Alt Başlık 2"/>
          <p:cNvSpPr txBox="1">
            <a:spLocks/>
          </p:cNvSpPr>
          <p:nvPr/>
        </p:nvSpPr>
        <p:spPr>
          <a:xfrm>
            <a:off x="13648" y="4953927"/>
            <a:ext cx="4010642" cy="47549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Ses İşaretinin </a:t>
            </a:r>
            <a:r>
              <a:rPr lang="tr-TR" dirty="0" err="1"/>
              <a:t>Spektrogramı</a:t>
            </a:r>
            <a:endParaRPr lang="tr-TR" dirty="0"/>
          </a:p>
        </p:txBody>
      </p:sp>
      <p:sp>
        <p:nvSpPr>
          <p:cNvPr id="13" name="Alt Başlık 2"/>
          <p:cNvSpPr txBox="1">
            <a:spLocks/>
          </p:cNvSpPr>
          <p:nvPr/>
        </p:nvSpPr>
        <p:spPr>
          <a:xfrm>
            <a:off x="6295037" y="897299"/>
            <a:ext cx="4242653" cy="475491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Zaman Uzayında Filtrelenmiş İşaret</a:t>
            </a:r>
          </a:p>
        </p:txBody>
      </p:sp>
      <p:sp>
        <p:nvSpPr>
          <p:cNvPr id="14" name="Alt Başlık 2"/>
          <p:cNvSpPr txBox="1">
            <a:spLocks/>
          </p:cNvSpPr>
          <p:nvPr/>
        </p:nvSpPr>
        <p:spPr>
          <a:xfrm>
            <a:off x="6238736" y="2987467"/>
            <a:ext cx="4242653" cy="475491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/>
              <a:t>Frekans Uzayında Filtrelenmiş İşaret</a:t>
            </a:r>
            <a:endParaRPr lang="tr-TR" dirty="0"/>
          </a:p>
        </p:txBody>
      </p:sp>
      <p:sp>
        <p:nvSpPr>
          <p:cNvPr id="15" name="Alt Başlık 2"/>
          <p:cNvSpPr txBox="1">
            <a:spLocks/>
          </p:cNvSpPr>
          <p:nvPr/>
        </p:nvSpPr>
        <p:spPr>
          <a:xfrm>
            <a:off x="6295036" y="4938453"/>
            <a:ext cx="4461018" cy="47549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/>
              <a:t>Filtrelenmiş İşaretin Spektrogramı</a:t>
            </a:r>
            <a:endParaRPr lang="tr-TR" dirty="0"/>
          </a:p>
        </p:txBody>
      </p:sp>
      <p:sp>
        <p:nvSpPr>
          <p:cNvPr id="17" name="Başlık 1"/>
          <p:cNvSpPr txBox="1">
            <a:spLocks/>
          </p:cNvSpPr>
          <p:nvPr/>
        </p:nvSpPr>
        <p:spPr>
          <a:xfrm>
            <a:off x="-9527" y="-33240"/>
            <a:ext cx="6942590" cy="1063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Filtreden Aşaması :</a:t>
            </a:r>
          </a:p>
        </p:txBody>
      </p:sp>
    </p:spTree>
    <p:extLst>
      <p:ext uri="{BB962C8B-B14F-4D97-AF65-F5344CB8AC3E}">
        <p14:creationId xmlns:p14="http://schemas.microsoft.com/office/powerpoint/2010/main" val="219718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2"/>
          <a:stretch/>
        </p:blipFill>
        <p:spPr>
          <a:xfrm>
            <a:off x="0" y="989049"/>
            <a:ext cx="5882185" cy="147658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2"/>
          <a:stretch/>
        </p:blipFill>
        <p:spPr>
          <a:xfrm>
            <a:off x="0" y="3033465"/>
            <a:ext cx="5882185" cy="147658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2"/>
          <a:stretch/>
        </p:blipFill>
        <p:spPr>
          <a:xfrm>
            <a:off x="0" y="5024171"/>
            <a:ext cx="5882185" cy="147658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r="4091"/>
          <a:stretch/>
        </p:blipFill>
        <p:spPr>
          <a:xfrm>
            <a:off x="6482691" y="989049"/>
            <a:ext cx="5691116" cy="147658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" r="4315"/>
          <a:stretch/>
        </p:blipFill>
        <p:spPr>
          <a:xfrm>
            <a:off x="6455392" y="3033465"/>
            <a:ext cx="5745709" cy="147658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" r="2957"/>
          <a:stretch/>
        </p:blipFill>
        <p:spPr>
          <a:xfrm>
            <a:off x="6455392" y="5024171"/>
            <a:ext cx="5732061" cy="147658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96" y="521474"/>
            <a:ext cx="588218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152" y="2592200"/>
            <a:ext cx="60073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Alt Başlık 2"/>
          <p:cNvSpPr>
            <a:spLocks noGrp="1"/>
          </p:cNvSpPr>
          <p:nvPr>
            <p:ph type="subTitle" idx="1"/>
          </p:nvPr>
        </p:nvSpPr>
        <p:spPr>
          <a:xfrm>
            <a:off x="6469041" y="4726104"/>
            <a:ext cx="6086900" cy="339011"/>
          </a:xfrm>
        </p:spPr>
        <p:txBody>
          <a:bodyPr>
            <a:normAutofit/>
          </a:bodyPr>
          <a:lstStyle/>
          <a:p>
            <a:r>
              <a:rPr lang="tr-TR" sz="1600" dirty="0"/>
              <a:t>Yüksek Geçiren Filtre Çıkışındaki Filtrelenmiş İşaretin </a:t>
            </a:r>
            <a:r>
              <a:rPr lang="tr-TR" sz="1600" dirty="0" err="1"/>
              <a:t>Spektrogramı</a:t>
            </a:r>
            <a:endParaRPr lang="tr-TR" sz="1600" dirty="0"/>
          </a:p>
        </p:txBody>
      </p:sp>
      <p:sp>
        <p:nvSpPr>
          <p:cNvPr id="13" name="Alt Başlık 2"/>
          <p:cNvSpPr txBox="1">
            <a:spLocks/>
          </p:cNvSpPr>
          <p:nvPr/>
        </p:nvSpPr>
        <p:spPr>
          <a:xfrm>
            <a:off x="6509984" y="2706470"/>
            <a:ext cx="5511896" cy="237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500" dirty="0"/>
              <a:t>Frekans Uzayında Yüksek Geçiren Filtre Çıkışındaki Filtrelenmiş İşaret</a:t>
            </a:r>
          </a:p>
        </p:txBody>
      </p:sp>
      <p:sp>
        <p:nvSpPr>
          <p:cNvPr id="14" name="Alt Başlık 2"/>
          <p:cNvSpPr txBox="1">
            <a:spLocks/>
          </p:cNvSpPr>
          <p:nvPr/>
        </p:nvSpPr>
        <p:spPr>
          <a:xfrm>
            <a:off x="6509985" y="622742"/>
            <a:ext cx="5566488" cy="47549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500"/>
              <a:t>Zaman Uzayında Yüksek Geçiren Filtre Çıkışındaki Filtrelenmiş İşaret</a:t>
            </a:r>
            <a:endParaRPr lang="tr-TR" sz="1500" dirty="0"/>
          </a:p>
        </p:txBody>
      </p:sp>
      <p:sp>
        <p:nvSpPr>
          <p:cNvPr id="15" name="Alt Başlık 2"/>
          <p:cNvSpPr txBox="1">
            <a:spLocks/>
          </p:cNvSpPr>
          <p:nvPr/>
        </p:nvSpPr>
        <p:spPr>
          <a:xfrm>
            <a:off x="54596" y="4660045"/>
            <a:ext cx="5854885" cy="47549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700"/>
              <a:t>Alçak Geçiren Filtre Çıkışındaki Filtrelenmiş İşaretin Spektrogramı</a:t>
            </a:r>
            <a:endParaRPr lang="tr-TR" sz="1700" dirty="0"/>
          </a:p>
        </p:txBody>
      </p:sp>
    </p:spTree>
    <p:extLst>
      <p:ext uri="{BB962C8B-B14F-4D97-AF65-F5344CB8AC3E}">
        <p14:creationId xmlns:p14="http://schemas.microsoft.com/office/powerpoint/2010/main" val="2302185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334595" y="389841"/>
            <a:ext cx="5679343" cy="1063822"/>
          </a:xfrm>
        </p:spPr>
        <p:txBody>
          <a:bodyPr>
            <a:normAutofit fontScale="90000"/>
          </a:bodyPr>
          <a:lstStyle/>
          <a:p>
            <a:r>
              <a:rPr lang="tr-TR" dirty="0"/>
              <a:t>Filtreden Önce :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318" y="1323833"/>
            <a:ext cx="6645525" cy="5307646"/>
          </a:xfrm>
          <a:prstGeom prst="rect">
            <a:avLst/>
          </a:prstGeom>
        </p:spPr>
      </p:pic>
      <p:pic>
        <p:nvPicPr>
          <p:cNvPr id="9" name="sample2 (online-audio-converter.com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51797" y="2169997"/>
            <a:ext cx="609600" cy="609600"/>
          </a:xfrm>
          <a:prstGeom prst="rect">
            <a:avLst/>
          </a:prstGeom>
        </p:spPr>
      </p:pic>
      <p:pic>
        <p:nvPicPr>
          <p:cNvPr id="10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lt Başlık 2"/>
          <p:cNvSpPr>
            <a:spLocks noGrp="1"/>
          </p:cNvSpPr>
          <p:nvPr>
            <p:ph type="subTitle" idx="1"/>
          </p:nvPr>
        </p:nvSpPr>
        <p:spPr>
          <a:xfrm>
            <a:off x="409706" y="1453663"/>
            <a:ext cx="1758762" cy="420899"/>
          </a:xfrm>
        </p:spPr>
        <p:txBody>
          <a:bodyPr/>
          <a:lstStyle/>
          <a:p>
            <a:r>
              <a:rPr lang="tr-TR" dirty="0"/>
              <a:t>Örnek Ses 2:</a:t>
            </a:r>
          </a:p>
        </p:txBody>
      </p:sp>
    </p:spTree>
    <p:extLst>
      <p:ext uri="{BB962C8B-B14F-4D97-AF65-F5344CB8AC3E}">
        <p14:creationId xmlns:p14="http://schemas.microsoft.com/office/powerpoint/2010/main" val="335893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/>
          <p:cNvSpPr txBox="1">
            <a:spLocks/>
          </p:cNvSpPr>
          <p:nvPr/>
        </p:nvSpPr>
        <p:spPr>
          <a:xfrm>
            <a:off x="334595" y="389841"/>
            <a:ext cx="5679343" cy="1063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Filtreden Sonra :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43" y="1351128"/>
            <a:ext cx="6810375" cy="5269258"/>
          </a:xfrm>
          <a:prstGeom prst="rect">
            <a:avLst/>
          </a:prstGeom>
        </p:spPr>
      </p:pic>
      <p:pic>
        <p:nvPicPr>
          <p:cNvPr id="7" name="sample2_filtered (online-audio-converter.com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58066" y="2215490"/>
            <a:ext cx="609600" cy="609600"/>
          </a:xfrm>
          <a:prstGeom prst="rect">
            <a:avLst/>
          </a:prstGeom>
        </p:spPr>
      </p:pic>
      <p:pic>
        <p:nvPicPr>
          <p:cNvPr id="9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lt Başlık 2"/>
          <p:cNvSpPr>
            <a:spLocks noGrp="1"/>
          </p:cNvSpPr>
          <p:nvPr>
            <p:ph type="subTitle" idx="1"/>
          </p:nvPr>
        </p:nvSpPr>
        <p:spPr>
          <a:xfrm>
            <a:off x="409706" y="1453663"/>
            <a:ext cx="1758762" cy="420899"/>
          </a:xfrm>
        </p:spPr>
        <p:txBody>
          <a:bodyPr/>
          <a:lstStyle/>
          <a:p>
            <a:r>
              <a:rPr lang="tr-TR" dirty="0"/>
              <a:t>Örnek Ses 2:</a:t>
            </a:r>
          </a:p>
        </p:txBody>
      </p:sp>
    </p:spTree>
    <p:extLst>
      <p:ext uri="{BB962C8B-B14F-4D97-AF65-F5344CB8AC3E}">
        <p14:creationId xmlns:p14="http://schemas.microsoft.com/office/powerpoint/2010/main" val="333812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ctrTitle"/>
          </p:nvPr>
        </p:nvSpPr>
        <p:spPr>
          <a:xfrm>
            <a:off x="334595" y="389841"/>
            <a:ext cx="5679343" cy="1063822"/>
          </a:xfrm>
        </p:spPr>
        <p:txBody>
          <a:bodyPr>
            <a:normAutofit fontScale="90000"/>
          </a:bodyPr>
          <a:lstStyle/>
          <a:p>
            <a:r>
              <a:rPr lang="tr-TR" dirty="0"/>
              <a:t>Filtreden Önce :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940" y="1310185"/>
            <a:ext cx="6976224" cy="5324568"/>
          </a:xfrm>
          <a:prstGeom prst="rect">
            <a:avLst/>
          </a:prstGeom>
        </p:spPr>
      </p:pic>
      <p:pic>
        <p:nvPicPr>
          <p:cNvPr id="6" name="sample3 (online-audio-converter.com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10855" y="2181368"/>
            <a:ext cx="609600" cy="609600"/>
          </a:xfrm>
          <a:prstGeom prst="rect">
            <a:avLst/>
          </a:prstGeom>
        </p:spPr>
      </p:pic>
      <p:pic>
        <p:nvPicPr>
          <p:cNvPr id="7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 Başlık 2"/>
          <p:cNvSpPr>
            <a:spLocks noGrp="1"/>
          </p:cNvSpPr>
          <p:nvPr>
            <p:ph type="subTitle" idx="1"/>
          </p:nvPr>
        </p:nvSpPr>
        <p:spPr>
          <a:xfrm>
            <a:off x="409706" y="1453663"/>
            <a:ext cx="1758762" cy="420899"/>
          </a:xfrm>
        </p:spPr>
        <p:txBody>
          <a:bodyPr/>
          <a:lstStyle/>
          <a:p>
            <a:r>
              <a:rPr lang="tr-TR" dirty="0"/>
              <a:t>Örnek Ses 3:</a:t>
            </a:r>
          </a:p>
        </p:txBody>
      </p:sp>
    </p:spTree>
    <p:extLst>
      <p:ext uri="{BB962C8B-B14F-4D97-AF65-F5344CB8AC3E}">
        <p14:creationId xmlns:p14="http://schemas.microsoft.com/office/powerpoint/2010/main" val="21115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 txBox="1">
            <a:spLocks/>
          </p:cNvSpPr>
          <p:nvPr/>
        </p:nvSpPr>
        <p:spPr>
          <a:xfrm>
            <a:off x="334595" y="389841"/>
            <a:ext cx="5679343" cy="1063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Filtreden Sonra :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76" y="1355440"/>
            <a:ext cx="6663752" cy="5328795"/>
          </a:xfrm>
          <a:prstGeom prst="rect">
            <a:avLst/>
          </a:prstGeom>
        </p:spPr>
      </p:pic>
      <p:pic>
        <p:nvPicPr>
          <p:cNvPr id="6" name="sample3_filtered (online-audio-converter.com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59782" y="2245056"/>
            <a:ext cx="609600" cy="609600"/>
          </a:xfrm>
          <a:prstGeom prst="rect">
            <a:avLst/>
          </a:prstGeom>
        </p:spPr>
      </p:pic>
      <p:pic>
        <p:nvPicPr>
          <p:cNvPr id="7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 Başlık 2"/>
          <p:cNvSpPr>
            <a:spLocks noGrp="1"/>
          </p:cNvSpPr>
          <p:nvPr>
            <p:ph type="subTitle" idx="1"/>
          </p:nvPr>
        </p:nvSpPr>
        <p:spPr>
          <a:xfrm>
            <a:off x="409706" y="1453663"/>
            <a:ext cx="1758762" cy="420899"/>
          </a:xfrm>
        </p:spPr>
        <p:txBody>
          <a:bodyPr/>
          <a:lstStyle/>
          <a:p>
            <a:r>
              <a:rPr lang="tr-TR" dirty="0"/>
              <a:t>Örnek Ses 3:</a:t>
            </a:r>
          </a:p>
        </p:txBody>
      </p:sp>
    </p:spTree>
    <p:extLst>
      <p:ext uri="{BB962C8B-B14F-4D97-AF65-F5344CB8AC3E}">
        <p14:creationId xmlns:p14="http://schemas.microsoft.com/office/powerpoint/2010/main" val="17995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ctrTitle"/>
          </p:nvPr>
        </p:nvSpPr>
        <p:spPr>
          <a:xfrm>
            <a:off x="334595" y="389841"/>
            <a:ext cx="5679343" cy="1063822"/>
          </a:xfrm>
        </p:spPr>
        <p:txBody>
          <a:bodyPr>
            <a:normAutofit fontScale="90000"/>
          </a:bodyPr>
          <a:lstStyle/>
          <a:p>
            <a:r>
              <a:rPr lang="tr-TR" dirty="0"/>
              <a:t>Filtreden Önce :</a:t>
            </a:r>
          </a:p>
        </p:txBody>
      </p:sp>
      <p:sp>
        <p:nvSpPr>
          <p:cNvPr id="5" name="Alt Başlık 2"/>
          <p:cNvSpPr>
            <a:spLocks noGrp="1"/>
          </p:cNvSpPr>
          <p:nvPr>
            <p:ph type="subTitle" idx="1"/>
          </p:nvPr>
        </p:nvSpPr>
        <p:spPr>
          <a:xfrm>
            <a:off x="409706" y="1453663"/>
            <a:ext cx="1758762" cy="420899"/>
          </a:xfrm>
        </p:spPr>
        <p:txBody>
          <a:bodyPr/>
          <a:lstStyle/>
          <a:p>
            <a:r>
              <a:rPr lang="tr-TR" dirty="0"/>
              <a:t>Örnek Ses 4:</a:t>
            </a:r>
          </a:p>
        </p:txBody>
      </p:sp>
      <p:pic>
        <p:nvPicPr>
          <p:cNvPr id="6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678" y="1337482"/>
            <a:ext cx="6992007" cy="5329972"/>
          </a:xfrm>
          <a:prstGeom prst="rect">
            <a:avLst/>
          </a:prstGeom>
        </p:spPr>
      </p:pic>
      <p:pic>
        <p:nvPicPr>
          <p:cNvPr id="8" name="WhatsApp Audio 2020-06-20 at 19.29.51 (online-audio-converter.com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33600" y="21961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4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ctrTitle"/>
          </p:nvPr>
        </p:nvSpPr>
        <p:spPr>
          <a:xfrm>
            <a:off x="3236321" y="444431"/>
            <a:ext cx="5402714" cy="1043175"/>
          </a:xfrm>
        </p:spPr>
        <p:txBody>
          <a:bodyPr>
            <a:normAutofit fontScale="90000"/>
          </a:bodyPr>
          <a:lstStyle/>
          <a:p>
            <a:r>
              <a:rPr lang="tr-TR" dirty="0"/>
              <a:t>Projedeki Amaç</a:t>
            </a:r>
          </a:p>
        </p:txBody>
      </p:sp>
      <p:sp>
        <p:nvSpPr>
          <p:cNvPr id="5" name="Alt Başlık 2"/>
          <p:cNvSpPr>
            <a:spLocks noGrp="1"/>
          </p:cNvSpPr>
          <p:nvPr>
            <p:ph type="subTitle" idx="1"/>
          </p:nvPr>
        </p:nvSpPr>
        <p:spPr>
          <a:xfrm>
            <a:off x="656892" y="1844634"/>
            <a:ext cx="10930057" cy="4597114"/>
          </a:xfrm>
        </p:spPr>
        <p:txBody>
          <a:bodyPr/>
          <a:lstStyle/>
          <a:p>
            <a:r>
              <a:rPr lang="tr-TR" dirty="0"/>
              <a:t>Telefon konuşmalarında arkadan gelen çevre gürültüsünün azaltılması amacıyla bu proje yazılmıştır. </a:t>
            </a:r>
          </a:p>
          <a:p>
            <a:r>
              <a:rPr lang="tr-TR" dirty="0"/>
              <a:t>İşaret ‘Tek Kanallı Ses Ayrıştırma’ yapılarak ardından ‘Alçak Geçiren Filtre’ ve ‘Yüksek Geçiren Filtre’ kullanılarak gürültünün azaltılmasına çalışılmıştır. </a:t>
            </a:r>
          </a:p>
          <a:p>
            <a:r>
              <a:rPr lang="tr-TR" dirty="0"/>
              <a:t>Bu projede gürültü engelleme işleminin sonuçlarını daha iyi görmek için sesin ham hali ve işlenmiş hali yani gürültünün azaltılmış hali frekans uzayında incelenmiştir.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94545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 txBox="1">
            <a:spLocks/>
          </p:cNvSpPr>
          <p:nvPr/>
        </p:nvSpPr>
        <p:spPr>
          <a:xfrm>
            <a:off x="334595" y="389841"/>
            <a:ext cx="5679343" cy="1063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Filtreden Sonra :</a:t>
            </a:r>
          </a:p>
        </p:txBody>
      </p:sp>
      <p:sp>
        <p:nvSpPr>
          <p:cNvPr id="5" name="Alt Başlık 2"/>
          <p:cNvSpPr>
            <a:spLocks noGrp="1"/>
          </p:cNvSpPr>
          <p:nvPr>
            <p:ph type="subTitle" idx="1"/>
          </p:nvPr>
        </p:nvSpPr>
        <p:spPr>
          <a:xfrm>
            <a:off x="409706" y="1453663"/>
            <a:ext cx="1758762" cy="420899"/>
          </a:xfrm>
        </p:spPr>
        <p:txBody>
          <a:bodyPr/>
          <a:lstStyle/>
          <a:p>
            <a:r>
              <a:rPr lang="tr-TR" dirty="0"/>
              <a:t>Örnek Ses 4:</a:t>
            </a:r>
          </a:p>
        </p:txBody>
      </p:sp>
      <p:pic>
        <p:nvPicPr>
          <p:cNvPr id="6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35" y="1453663"/>
            <a:ext cx="6892979" cy="5209027"/>
          </a:xfrm>
          <a:prstGeom prst="rect">
            <a:avLst/>
          </a:prstGeom>
        </p:spPr>
      </p:pic>
      <p:pic>
        <p:nvPicPr>
          <p:cNvPr id="8" name="sample4_filtered (online-audio-converter.com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19952" y="21552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5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ctrTitle"/>
          </p:nvPr>
        </p:nvSpPr>
        <p:spPr>
          <a:xfrm>
            <a:off x="334595" y="389841"/>
            <a:ext cx="5679343" cy="1063822"/>
          </a:xfrm>
        </p:spPr>
        <p:txBody>
          <a:bodyPr>
            <a:normAutofit fontScale="90000"/>
          </a:bodyPr>
          <a:lstStyle/>
          <a:p>
            <a:r>
              <a:rPr lang="tr-TR" dirty="0"/>
              <a:t>Filtreden Önce :</a:t>
            </a:r>
          </a:p>
        </p:txBody>
      </p:sp>
      <p:sp>
        <p:nvSpPr>
          <p:cNvPr id="5" name="Alt Başlık 2"/>
          <p:cNvSpPr>
            <a:spLocks noGrp="1"/>
          </p:cNvSpPr>
          <p:nvPr>
            <p:ph type="subTitle" idx="1"/>
          </p:nvPr>
        </p:nvSpPr>
        <p:spPr>
          <a:xfrm>
            <a:off x="409706" y="1453663"/>
            <a:ext cx="1758762" cy="420899"/>
          </a:xfrm>
        </p:spPr>
        <p:txBody>
          <a:bodyPr/>
          <a:lstStyle/>
          <a:p>
            <a:r>
              <a:rPr lang="tr-TR" dirty="0"/>
              <a:t>Örnek Ses 5:</a:t>
            </a:r>
          </a:p>
        </p:txBody>
      </p:sp>
      <p:pic>
        <p:nvPicPr>
          <p:cNvPr id="6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92" y="1323833"/>
            <a:ext cx="7116648" cy="5282341"/>
          </a:xfrm>
          <a:prstGeom prst="rect">
            <a:avLst/>
          </a:prstGeom>
        </p:spPr>
      </p:pic>
      <p:pic>
        <p:nvPicPr>
          <p:cNvPr id="8" name="so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47247" y="22507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 txBox="1">
            <a:spLocks/>
          </p:cNvSpPr>
          <p:nvPr/>
        </p:nvSpPr>
        <p:spPr>
          <a:xfrm>
            <a:off x="334595" y="389841"/>
            <a:ext cx="5679343" cy="10638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Filtreden Sonra :</a:t>
            </a:r>
          </a:p>
        </p:txBody>
      </p:sp>
      <p:sp>
        <p:nvSpPr>
          <p:cNvPr id="5" name="Alt Başlık 2"/>
          <p:cNvSpPr>
            <a:spLocks noGrp="1"/>
          </p:cNvSpPr>
          <p:nvPr>
            <p:ph type="subTitle" idx="1"/>
          </p:nvPr>
        </p:nvSpPr>
        <p:spPr>
          <a:xfrm>
            <a:off x="409706" y="1453663"/>
            <a:ext cx="1758762" cy="420899"/>
          </a:xfrm>
        </p:spPr>
        <p:txBody>
          <a:bodyPr/>
          <a:lstStyle/>
          <a:p>
            <a:r>
              <a:rPr lang="tr-TR" dirty="0"/>
              <a:t>Örnek Ses 5:</a:t>
            </a:r>
          </a:p>
        </p:txBody>
      </p:sp>
      <p:pic>
        <p:nvPicPr>
          <p:cNvPr id="6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58" y="1453663"/>
            <a:ext cx="7055840" cy="5175043"/>
          </a:xfrm>
          <a:prstGeom prst="rect">
            <a:avLst/>
          </a:prstGeom>
        </p:spPr>
      </p:pic>
      <p:pic>
        <p:nvPicPr>
          <p:cNvPr id="8" name="song_filtered (online-audio-converter.com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19952" y="21825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3236321" y="444431"/>
            <a:ext cx="5402714" cy="1043175"/>
          </a:xfrm>
        </p:spPr>
        <p:txBody>
          <a:bodyPr/>
          <a:lstStyle/>
          <a:p>
            <a:r>
              <a:rPr lang="tr-TR" dirty="0"/>
              <a:t>Gürültü Nedir?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84690" y="1626266"/>
            <a:ext cx="9469746" cy="1267061"/>
          </a:xfrm>
        </p:spPr>
        <p:txBody>
          <a:bodyPr/>
          <a:lstStyle/>
          <a:p>
            <a:pPr algn="ctr"/>
            <a:r>
              <a:rPr lang="tr-TR" dirty="0"/>
              <a:t>Gürültü, birçok farklı etkiden kaynaklanabilecek rastgele değişen bir işarettir. </a:t>
            </a:r>
          </a:p>
          <a:p>
            <a:pPr algn="ctr"/>
            <a:r>
              <a:rPr lang="tr-TR" dirty="0"/>
              <a:t>Gürültü, halk arasında parazit olarak bilinir. 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50" y="2879676"/>
            <a:ext cx="5996613" cy="3603007"/>
          </a:xfrm>
          <a:prstGeom prst="rect">
            <a:avLst/>
          </a:prstGeom>
        </p:spPr>
      </p:pic>
      <p:pic>
        <p:nvPicPr>
          <p:cNvPr id="7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64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41445" y="389841"/>
            <a:ext cx="10999691" cy="1002232"/>
          </a:xfrm>
        </p:spPr>
        <p:txBody>
          <a:bodyPr/>
          <a:lstStyle/>
          <a:p>
            <a:pPr algn="ctr"/>
            <a:r>
              <a:rPr lang="tr-TR" dirty="0"/>
              <a:t>Matematiksel Kısım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lt Başlık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6892" y="1844634"/>
                <a:ext cx="10930057" cy="4597114"/>
              </a:xfrm>
            </p:spPr>
            <p:txBody>
              <a:bodyPr/>
              <a:lstStyle/>
              <a:p>
                <a:r>
                  <a:rPr lang="tr-TR" dirty="0"/>
                  <a:t>Bir ses sinyali olan x(t) iki işaretin toplamı olarak kabul edilir. </a:t>
                </a:r>
              </a:p>
              <a:p>
                <a:endParaRPr lang="tr-T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(t), </a:t>
                </a:r>
                <a:r>
                  <a:rPr lang="en-US" dirty="0" err="1"/>
                  <a:t>insan</a:t>
                </a:r>
                <a:r>
                  <a:rPr lang="en-US" dirty="0"/>
                  <a:t> </a:t>
                </a:r>
                <a:r>
                  <a:rPr lang="en-US" dirty="0" err="1"/>
                  <a:t>sesi</a:t>
                </a:r>
                <a:r>
                  <a:rPr lang="en-US" dirty="0"/>
                  <a:t> (foreground) </a:t>
                </a:r>
                <a:r>
                  <a:rPr lang="en-US" dirty="0" err="1"/>
                  <a:t>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(t),  </a:t>
                </a:r>
                <a:r>
                  <a:rPr lang="en-US" dirty="0" err="1"/>
                  <a:t>gürültü</a:t>
                </a:r>
                <a:r>
                  <a:rPr lang="en-US" dirty="0"/>
                  <a:t> (background) ‘</a:t>
                </a:r>
                <a:r>
                  <a:rPr lang="en-US" dirty="0" err="1"/>
                  <a:t>dür</a:t>
                </a:r>
                <a:r>
                  <a:rPr lang="en-US" dirty="0"/>
                  <a:t>.</a:t>
                </a:r>
                <a:endParaRPr lang="tr-TR" dirty="0"/>
              </a:p>
              <a:p>
                <a:r>
                  <a:rPr lang="tr-TR" dirty="0"/>
                  <a:t>Buradaki amaç s</a:t>
                </a:r>
                <a:r>
                  <a:rPr lang="tr-TR" baseline="-25000" dirty="0"/>
                  <a:t>1</a:t>
                </a:r>
                <a:r>
                  <a:rPr lang="tr-TR" dirty="0"/>
                  <a:t>(t) bileşenini elde etmektir.</a:t>
                </a:r>
              </a:p>
              <a:p>
                <a:r>
                  <a:rPr lang="tr-TR" dirty="0"/>
                  <a:t>Bunu elde etmek için STFT kullanılır. </a:t>
                </a:r>
              </a:p>
              <a:p>
                <a:r>
                  <a:rPr lang="tr-TR" dirty="0"/>
                  <a:t>n ve f 'e bağımlı fonksiyonlar haline gelir.</a:t>
                </a:r>
              </a:p>
              <a:p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Alt Başlık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6892" y="1844634"/>
                <a:ext cx="10930057" cy="4597114"/>
              </a:xfrm>
              <a:blipFill rotWithShape="1">
                <a:blip r:embed="rId2"/>
                <a:stretch>
                  <a:fillRect l="-1729" t="-21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7" y="2330145"/>
            <a:ext cx="2639439" cy="57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5" y="5305996"/>
            <a:ext cx="4069068" cy="562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43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Alt Başlık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34062" y="438901"/>
                <a:ext cx="11230308" cy="628944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tr-TR" dirty="0"/>
                  <a:t>Bunun mutlak değeri alınarak </a:t>
                </a:r>
                <a:r>
                  <a:rPr lang="tr-TR" dirty="0" err="1"/>
                  <a:t>yaklaşıklık</a:t>
                </a:r>
                <a:r>
                  <a:rPr lang="tr-TR" dirty="0"/>
                  <a:t> elde edilir.</a:t>
                </a:r>
              </a:p>
              <a:p>
                <a:endParaRPr lang="tr-TR" dirty="0"/>
              </a:p>
              <a:p>
                <a:r>
                  <a:rPr lang="tr-TR" dirty="0"/>
                  <a:t>Burada edilen işaret matris formunda yazılır. </a:t>
                </a:r>
              </a:p>
              <a:p>
                <a:r>
                  <a:rPr lang="tr-TR" dirty="0"/>
                  <a:t>n değerleri sütunları ve f değerleri satırları oluşturur.</a:t>
                </a:r>
              </a:p>
              <a:p>
                <a:endParaRPr lang="tr-TR" dirty="0"/>
              </a:p>
              <a:p>
                <a:endParaRPr lang="tr-TR" dirty="0"/>
              </a:p>
              <a:p>
                <a:r>
                  <a:rPr lang="tr-TR" dirty="0"/>
                  <a:t>Denklem matris formunda yazıldıktan öyle bir M seçilir ki X ile çarpılınca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dirty="0"/>
                  <a:t> ifadesi elde edilir. M buna göre belirlenir.</a:t>
                </a:r>
              </a:p>
              <a:p>
                <a:endParaRPr lang="tr-TR" dirty="0"/>
              </a:p>
              <a:p>
                <a:endParaRPr lang="tr-TR" dirty="0"/>
              </a:p>
              <a:p>
                <a:r>
                  <a:rPr lang="tr-TR" dirty="0"/>
                  <a:t>Buradaki 1, birim matrisi ifade etmektedir. </a:t>
                </a:r>
                <a:br>
                  <a:rPr lang="tr-TR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tr-TR" dirty="0"/>
                  <a:t> ’nin bu şekilde alınmasının nedeni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tr-TR" dirty="0"/>
                  <a:t> 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tr-TR" dirty="0"/>
                  <a:t> ‘</a:t>
                </a:r>
                <a:r>
                  <a:rPr lang="tr-TR" dirty="0" err="1"/>
                  <a:t>nin</a:t>
                </a:r>
                <a:r>
                  <a:rPr lang="tr-TR" dirty="0"/>
                  <a:t> toplamından tekrar X işaretini elde edebilmektir. Bu nedenle birim matris kullanılır.</a:t>
                </a:r>
              </a:p>
            </p:txBody>
          </p:sp>
        </mc:Choice>
        <mc:Fallback xmlns="">
          <p:sp>
            <p:nvSpPr>
              <p:cNvPr id="3" name="Alt Başlık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34062" y="438901"/>
                <a:ext cx="11230308" cy="6289447"/>
              </a:xfrm>
              <a:blipFill rotWithShape="1">
                <a:blip r:embed="rId2"/>
                <a:stretch>
                  <a:fillRect l="-1520" t="-1841" r="-92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84" y="873947"/>
            <a:ext cx="3752710" cy="51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82" y="2511319"/>
            <a:ext cx="3251813" cy="43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82" y="3092201"/>
            <a:ext cx="1616378" cy="3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" y="4396979"/>
            <a:ext cx="1432590" cy="41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0" y="4942889"/>
            <a:ext cx="1929547" cy="41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678" y="4567291"/>
            <a:ext cx="1081354" cy="507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461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423081" y="389841"/>
            <a:ext cx="11218055" cy="1302482"/>
          </a:xfrm>
        </p:spPr>
        <p:txBody>
          <a:bodyPr/>
          <a:lstStyle/>
          <a:p>
            <a:pPr algn="ctr"/>
            <a:r>
              <a:rPr lang="tr-TR" dirty="0"/>
              <a:t>STFT Nedir?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534062" y="1653558"/>
            <a:ext cx="11066535" cy="4542526"/>
          </a:xfrm>
        </p:spPr>
        <p:txBody>
          <a:bodyPr/>
          <a:lstStyle/>
          <a:p>
            <a:r>
              <a:rPr lang="tr-TR" dirty="0" err="1"/>
              <a:t>Short</a:t>
            </a:r>
            <a:r>
              <a:rPr lang="tr-TR" dirty="0"/>
              <a:t> - Time </a:t>
            </a:r>
            <a:r>
              <a:rPr lang="tr-TR" dirty="0" err="1"/>
              <a:t>Fourier</a:t>
            </a:r>
            <a:r>
              <a:rPr lang="tr-TR" dirty="0"/>
              <a:t> </a:t>
            </a:r>
            <a:r>
              <a:rPr lang="tr-TR" dirty="0" err="1"/>
              <a:t>Transform</a:t>
            </a:r>
            <a:endParaRPr lang="tr-TR" dirty="0"/>
          </a:p>
          <a:p>
            <a:r>
              <a:rPr lang="tr-TR" dirty="0"/>
              <a:t>Bu bir zaman-frekans analiz metodudur. </a:t>
            </a:r>
          </a:p>
          <a:p>
            <a:r>
              <a:rPr lang="tr-TR" dirty="0"/>
              <a:t>Sürekli bir fonksiyonu, uygun bir pencere kullanmak suretiyle küçük parçalar halinde inceleyerek anlık frekans bulmakta kullanılır.</a:t>
            </a:r>
          </a:p>
        </p:txBody>
      </p:sp>
      <p:pic>
        <p:nvPicPr>
          <p:cNvPr id="4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42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 txBox="1">
            <a:spLocks/>
          </p:cNvSpPr>
          <p:nvPr/>
        </p:nvSpPr>
        <p:spPr>
          <a:xfrm>
            <a:off x="423081" y="389841"/>
            <a:ext cx="11218055" cy="130248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dirty="0" err="1"/>
              <a:t>Spektrogram</a:t>
            </a:r>
            <a:r>
              <a:rPr lang="tr-TR" dirty="0"/>
              <a:t> Nedir?</a:t>
            </a:r>
          </a:p>
        </p:txBody>
      </p:sp>
      <p:sp>
        <p:nvSpPr>
          <p:cNvPr id="5" name="Alt Başlık 2"/>
          <p:cNvSpPr>
            <a:spLocks noGrp="1"/>
          </p:cNvSpPr>
          <p:nvPr>
            <p:ph type="subTitle" idx="1"/>
          </p:nvPr>
        </p:nvSpPr>
        <p:spPr>
          <a:xfrm>
            <a:off x="534062" y="1653558"/>
            <a:ext cx="11066535" cy="4542526"/>
          </a:xfrm>
        </p:spPr>
        <p:txBody>
          <a:bodyPr>
            <a:normAutofit lnSpcReduction="10000"/>
          </a:bodyPr>
          <a:lstStyle/>
          <a:p>
            <a:r>
              <a:rPr lang="tr-TR" dirty="0" err="1"/>
              <a:t>Spektrogram</a:t>
            </a:r>
            <a:r>
              <a:rPr lang="tr-TR" dirty="0"/>
              <a:t> özel bir dalga formu içinde mevcut çeşitli frekanslarda zaman bir sinyalin gücü, ya da “ses şiddeti” temsil eden görsel bir yöntemdir.</a:t>
            </a:r>
          </a:p>
          <a:p>
            <a:r>
              <a:rPr lang="tr-TR" dirty="0"/>
              <a:t>Diğer bilimlerde </a:t>
            </a:r>
            <a:r>
              <a:rPr lang="tr-TR" dirty="0" err="1"/>
              <a:t>spektrogramlar</a:t>
            </a:r>
            <a:r>
              <a:rPr lang="tr-TR" dirty="0"/>
              <a:t>, mikrofonlar tarafından kaydedildiği gibi insanlar, makineler, hayvanlar, balinalar, jetler vb. Tarafından üretilen ses dalgalarının frekanslarını görüntülemek için yaygın olarak kullanılır.</a:t>
            </a:r>
          </a:p>
          <a:p>
            <a:r>
              <a:rPr lang="tr-TR" dirty="0" err="1"/>
              <a:t>Spektrogramlar</a:t>
            </a:r>
            <a:r>
              <a:rPr lang="tr-TR" dirty="0"/>
              <a:t> temel olarak iki boyutlu grafiklerdir ve üçüncü bir boyut renklerle temsil edilir.</a:t>
            </a:r>
          </a:p>
          <a:p>
            <a:r>
              <a:rPr lang="tr-TR" dirty="0"/>
              <a:t>Renklerin tonunun açıktan koyuya doğru gitmesi genlik değerinin azalması anlamına gelir.</a:t>
            </a:r>
          </a:p>
          <a:p>
            <a:r>
              <a:rPr lang="tr-TR" dirty="0" err="1"/>
              <a:t>Spektrogram</a:t>
            </a:r>
            <a:r>
              <a:rPr lang="tr-TR" dirty="0"/>
              <a:t>, her ses için parmak izi gibidir. </a:t>
            </a:r>
            <a:r>
              <a:rPr lang="tr-TR" dirty="0" err="1"/>
              <a:t>Shazam</a:t>
            </a:r>
            <a:r>
              <a:rPr lang="tr-TR" dirty="0"/>
              <a:t> da bunu kullanarak dinletilen şarkıları kolayca bulur.</a:t>
            </a:r>
          </a:p>
          <a:p>
            <a:endParaRPr lang="tr-TR" dirty="0"/>
          </a:p>
        </p:txBody>
      </p:sp>
      <p:pic>
        <p:nvPicPr>
          <p:cNvPr id="6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67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r="1645"/>
          <a:stretch/>
        </p:blipFill>
        <p:spPr>
          <a:xfrm>
            <a:off x="22740" y="1203289"/>
            <a:ext cx="5846141" cy="147658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r="4180"/>
          <a:stretch/>
        </p:blipFill>
        <p:spPr>
          <a:xfrm>
            <a:off x="-1" y="5043629"/>
            <a:ext cx="5900611" cy="15819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" r="-2589"/>
          <a:stretch/>
        </p:blipFill>
        <p:spPr>
          <a:xfrm>
            <a:off x="6064386" y="1211149"/>
            <a:ext cx="6291390" cy="147658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r="3138"/>
          <a:stretch/>
        </p:blipFill>
        <p:spPr>
          <a:xfrm>
            <a:off x="6086900" y="5046453"/>
            <a:ext cx="6122481" cy="1577154"/>
          </a:xfrm>
          <a:prstGeom prst="rect">
            <a:avLst/>
          </a:prstGeom>
        </p:spPr>
      </p:pic>
      <p:sp>
        <p:nvSpPr>
          <p:cNvPr id="9" name="Alt Başlık 2"/>
          <p:cNvSpPr>
            <a:spLocks noGrp="1"/>
          </p:cNvSpPr>
          <p:nvPr>
            <p:ph type="subTitle" idx="1"/>
          </p:nvPr>
        </p:nvSpPr>
        <p:spPr>
          <a:xfrm>
            <a:off x="-18085" y="4636377"/>
            <a:ext cx="3737688" cy="407252"/>
          </a:xfrm>
        </p:spPr>
        <p:txBody>
          <a:bodyPr>
            <a:normAutofit/>
          </a:bodyPr>
          <a:lstStyle/>
          <a:p>
            <a:r>
              <a:rPr lang="tr-TR" dirty="0"/>
              <a:t>Gürültülü Sesin </a:t>
            </a:r>
            <a:r>
              <a:rPr lang="tr-TR" dirty="0" err="1"/>
              <a:t>Spektrogramı</a:t>
            </a:r>
            <a:endParaRPr lang="tr-TR" dirty="0"/>
          </a:p>
        </p:txBody>
      </p:sp>
      <p:sp>
        <p:nvSpPr>
          <p:cNvPr id="10" name="Alt Başlık 2"/>
          <p:cNvSpPr txBox="1">
            <a:spLocks/>
          </p:cNvSpPr>
          <p:nvPr/>
        </p:nvSpPr>
        <p:spPr>
          <a:xfrm>
            <a:off x="6086900" y="4636377"/>
            <a:ext cx="5233816" cy="40725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Gürültüsü Bastırılmış Sesin </a:t>
            </a:r>
            <a:r>
              <a:rPr lang="tr-TR" dirty="0" err="1"/>
              <a:t>Spektrogramı</a:t>
            </a:r>
            <a:endParaRPr lang="tr-TR" dirty="0"/>
          </a:p>
        </p:txBody>
      </p:sp>
      <p:sp>
        <p:nvSpPr>
          <p:cNvPr id="11" name="Alt Başlık 2"/>
          <p:cNvSpPr txBox="1">
            <a:spLocks/>
          </p:cNvSpPr>
          <p:nvPr/>
        </p:nvSpPr>
        <p:spPr>
          <a:xfrm>
            <a:off x="36389" y="768741"/>
            <a:ext cx="2026695" cy="40725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Gürültülü Ses </a:t>
            </a:r>
          </a:p>
        </p:txBody>
      </p:sp>
      <p:sp>
        <p:nvSpPr>
          <p:cNvPr id="12" name="Alt Başlık 2"/>
          <p:cNvSpPr txBox="1">
            <a:spLocks/>
          </p:cNvSpPr>
          <p:nvPr/>
        </p:nvSpPr>
        <p:spPr>
          <a:xfrm>
            <a:off x="6064386" y="784570"/>
            <a:ext cx="3184483" cy="40725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Gürültüsü Bastırılmış Ses</a:t>
            </a:r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r="3968"/>
          <a:stretch/>
        </p:blipFill>
        <p:spPr>
          <a:xfrm>
            <a:off x="-18085" y="3042223"/>
            <a:ext cx="5886967" cy="1511659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033" y="3063653"/>
            <a:ext cx="6115904" cy="1476581"/>
          </a:xfrm>
          <a:prstGeom prst="rect">
            <a:avLst/>
          </a:prstGeom>
        </p:spPr>
      </p:pic>
      <p:pic>
        <p:nvPicPr>
          <p:cNvPr id="16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74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1" y="2563895"/>
            <a:ext cx="10905307" cy="214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aşlık 1"/>
          <p:cNvSpPr>
            <a:spLocks noGrp="1"/>
          </p:cNvSpPr>
          <p:nvPr>
            <p:ph type="ctrTitle"/>
          </p:nvPr>
        </p:nvSpPr>
        <p:spPr>
          <a:xfrm>
            <a:off x="3236320" y="444431"/>
            <a:ext cx="6248874" cy="1043175"/>
          </a:xfrm>
        </p:spPr>
        <p:txBody>
          <a:bodyPr>
            <a:normAutofit/>
          </a:bodyPr>
          <a:lstStyle/>
          <a:p>
            <a:r>
              <a:rPr lang="tr-TR" dirty="0"/>
              <a:t>Akış Diyagramı</a:t>
            </a:r>
          </a:p>
        </p:txBody>
      </p:sp>
      <p:pic>
        <p:nvPicPr>
          <p:cNvPr id="6" name="Picture 2" descr="https://seeklogo.com/images/G/gebze-teknik-universitesi-gtu-logo-DB51C963F7-seeklogo.com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86" y="0"/>
            <a:ext cx="1560394" cy="9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61712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41243D"/>
      </a:dk2>
      <a:lt2>
        <a:srgbClr val="E2E8E8"/>
      </a:lt2>
      <a:accent1>
        <a:srgbClr val="C34D51"/>
      </a:accent1>
      <a:accent2>
        <a:srgbClr val="B13B70"/>
      </a:accent2>
      <a:accent3>
        <a:srgbClr val="C34DB3"/>
      </a:accent3>
      <a:accent4>
        <a:srgbClr val="903BB1"/>
      </a:accent4>
      <a:accent5>
        <a:srgbClr val="704DC3"/>
      </a:accent5>
      <a:accent6>
        <a:srgbClr val="4552B5"/>
      </a:accent6>
      <a:hlink>
        <a:srgbClr val="9160CA"/>
      </a:hlink>
      <a:folHlink>
        <a:srgbClr val="7F7F7F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569</Words>
  <Application>Microsoft Office PowerPoint</Application>
  <PresentationFormat>Geniş ekran</PresentationFormat>
  <Paragraphs>82</Paragraphs>
  <Slides>22</Slides>
  <Notes>1</Notes>
  <HiddenSlides>0</HiddenSlides>
  <MMClips>10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Gill Sans MT</vt:lpstr>
      <vt:lpstr>Walbaum Display</vt:lpstr>
      <vt:lpstr>3DFloatVTI</vt:lpstr>
      <vt:lpstr>TEK KANALLI SES KAYNAĞI AYRIŞTIRICI</vt:lpstr>
      <vt:lpstr>Projedeki Amaç</vt:lpstr>
      <vt:lpstr>Gürültü Nedir?</vt:lpstr>
      <vt:lpstr>Matematiksel Kısım</vt:lpstr>
      <vt:lpstr>PowerPoint Sunusu</vt:lpstr>
      <vt:lpstr>STFT Nedir?</vt:lpstr>
      <vt:lpstr>PowerPoint Sunusu</vt:lpstr>
      <vt:lpstr>PowerPoint Sunusu</vt:lpstr>
      <vt:lpstr>Akış Diyagramı</vt:lpstr>
      <vt:lpstr>Programın Algoritması</vt:lpstr>
      <vt:lpstr>Filtreden Önce :</vt:lpstr>
      <vt:lpstr>PowerPoint Sunusu</vt:lpstr>
      <vt:lpstr>PowerPoint Sunusu</vt:lpstr>
      <vt:lpstr>PowerPoint Sunusu</vt:lpstr>
      <vt:lpstr>Filtreden Önce :</vt:lpstr>
      <vt:lpstr>PowerPoint Sunusu</vt:lpstr>
      <vt:lpstr>Filtreden Önce :</vt:lpstr>
      <vt:lpstr>PowerPoint Sunusu</vt:lpstr>
      <vt:lpstr>Filtreden Önce :</vt:lpstr>
      <vt:lpstr>PowerPoint Sunusu</vt:lpstr>
      <vt:lpstr>Filtreden Önce :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Beyzanur Karakulak</dc:creator>
  <cp:lastModifiedBy>mert com9</cp:lastModifiedBy>
  <cp:revision>31</cp:revision>
  <dcterms:created xsi:type="dcterms:W3CDTF">2020-06-20T11:58:12Z</dcterms:created>
  <dcterms:modified xsi:type="dcterms:W3CDTF">2020-06-20T20:33:00Z</dcterms:modified>
</cp:coreProperties>
</file>